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95" r:id="rId3"/>
    <p:sldId id="275" r:id="rId4"/>
    <p:sldId id="280" r:id="rId5"/>
    <p:sldId id="258" r:id="rId6"/>
    <p:sldId id="276" r:id="rId7"/>
    <p:sldId id="259" r:id="rId8"/>
    <p:sldId id="273" r:id="rId9"/>
    <p:sldId id="274" r:id="rId10"/>
    <p:sldId id="277" r:id="rId11"/>
    <p:sldId id="282" r:id="rId12"/>
    <p:sldId id="283" r:id="rId13"/>
    <p:sldId id="278" r:id="rId14"/>
    <p:sldId id="279" r:id="rId15"/>
    <p:sldId id="281" r:id="rId16"/>
    <p:sldId id="284" r:id="rId17"/>
    <p:sldId id="272" r:id="rId18"/>
    <p:sldId id="285" r:id="rId19"/>
    <p:sldId id="287" r:id="rId20"/>
    <p:sldId id="293" r:id="rId21"/>
    <p:sldId id="292" r:id="rId22"/>
    <p:sldId id="290" r:id="rId23"/>
    <p:sldId id="294" r:id="rId24"/>
    <p:sldId id="288" r:id="rId25"/>
    <p:sldId id="291" r:id="rId26"/>
    <p:sldId id="289" r:id="rId27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F2EBD30-4075-4F47-BD26-B43763FAFD2E}">
          <p14:sldIdLst>
            <p14:sldId id="256"/>
            <p14:sldId id="295"/>
            <p14:sldId id="275"/>
            <p14:sldId id="280"/>
            <p14:sldId id="258"/>
            <p14:sldId id="276"/>
            <p14:sldId id="259"/>
            <p14:sldId id="273"/>
            <p14:sldId id="274"/>
            <p14:sldId id="277"/>
            <p14:sldId id="282"/>
            <p14:sldId id="283"/>
            <p14:sldId id="278"/>
            <p14:sldId id="279"/>
            <p14:sldId id="281"/>
            <p14:sldId id="284"/>
            <p14:sldId id="272"/>
            <p14:sldId id="285"/>
          </p14:sldIdLst>
        </p14:section>
        <p14:section name="Раздел без заголовка" id="{2D4E7B2E-878B-4983-A4C8-47D296BDF2EA}">
          <p14:sldIdLst>
            <p14:sldId id="287"/>
            <p14:sldId id="293"/>
            <p14:sldId id="292"/>
            <p14:sldId id="290"/>
            <p14:sldId id="294"/>
            <p14:sldId id="288"/>
            <p14:sldId id="291"/>
            <p14:sldId id="2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411" y="-72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7A0B5AEF-F363-47DA-82BB-11A05948DEAA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1589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1F6109B0-15E6-409B-BDFD-42E246ADED4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4881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BDDB826-7339-473D-B48A-A9797AA44A8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015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7AD207C-34A5-4074-A446-B7299AA4A98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160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3CE924E-564D-4D99-B01A-B2BAD7F05A3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433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52A3D79-69A6-429F-AACB-01A4C78ED4F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7158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5965DB-A7F3-430D-ADB7-F8AFA180BBA5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83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1BE6E2-2112-4564-B6DB-5B43C529D198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293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4FCB034-5877-4D8A-A1C2-61BA21164B1A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6691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A92847-FAB2-4E90-B272-B56FA9A0C7A5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132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E016F79-33FF-432C-9ED2-3A5F2BA93853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26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F5661C-9718-4F92-8037-0AC246E6E129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036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AF9D019-9F1F-4E53-AA79-D24555EB7643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299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CD94924E-9281-4A4E-A8EA-57D751EFFF6F}" type="slidenum"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x-none" sz="4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x-none" sz="3200" b="0" i="0" u="none" strike="noStrike" kern="1200">
          <a:ln>
            <a:noFill/>
          </a:ln>
          <a:latin typeface="Arial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9822" y="360000"/>
            <a:ext cx="7644762" cy="15064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0" i="0" u="none" strike="noStrike" kern="120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Andale Sans UI" pitchFamily="2"/>
                <a:cs typeface="Tahoma" pitchFamily="2"/>
              </a:rPr>
              <a:t>   </a:t>
            </a:r>
            <a:r>
              <a:rPr lang="ru-RU" sz="3200" b="1" i="1" u="none" strike="noStrike" kern="1200" dirty="0">
                <a:ln>
                  <a:noFill/>
                </a:ln>
                <a:solidFill>
                  <a:srgbClr val="FF7F00"/>
                </a:solidFill>
                <a:latin typeface="Arial" pitchFamily="18"/>
                <a:ea typeface="Andale Sans UI" pitchFamily="2"/>
                <a:cs typeface="Tahoma" pitchFamily="2"/>
              </a:rPr>
              <a:t>Жилой комплекс     </a:t>
            </a:r>
            <a:r>
              <a:rPr lang="ru-RU" sz="3200" b="1" i="1" u="none" strike="noStrike" kern="1200" dirty="0" smtClean="0">
                <a:ln>
                  <a:noFill/>
                </a:ln>
                <a:solidFill>
                  <a:srgbClr val="FF7F00"/>
                </a:solidFill>
                <a:latin typeface="Arial" pitchFamily="18"/>
                <a:ea typeface="Andale Sans UI" pitchFamily="2"/>
                <a:cs typeface="Tahoma" pitchFamily="2"/>
              </a:rPr>
              <a:t>«Фигурная 1/1»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3200" b="1" i="1" u="none" strike="noStrike" kern="1200" dirty="0">
              <a:ln>
                <a:noFill/>
              </a:ln>
              <a:solidFill>
                <a:srgbClr val="FF7F00"/>
              </a:solidFill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3200" b="0" i="0" u="none" strike="noStrike" kern="1200" dirty="0">
              <a:ln>
                <a:noFill/>
              </a:ln>
              <a:solidFill>
                <a:srgbClr val="FF7F00"/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22" y="899517"/>
            <a:ext cx="8261176" cy="6195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323453"/>
            <a:ext cx="7748588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88584" y="2122090"/>
            <a:ext cx="23798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Высота 3.2</a:t>
            </a:r>
          </a:p>
          <a:p>
            <a:r>
              <a:rPr lang="ru-RU" dirty="0" smtClean="0"/>
              <a:t>Отделка черновая </a:t>
            </a:r>
          </a:p>
          <a:p>
            <a:r>
              <a:rPr lang="ru-RU" dirty="0" smtClean="0"/>
              <a:t>Металлические двери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48" y="1043533"/>
            <a:ext cx="6408712" cy="615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323453"/>
            <a:ext cx="7748588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24288" y="1259557"/>
            <a:ext cx="50387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Квартиры свободной планировки от </a:t>
            </a:r>
          </a:p>
          <a:p>
            <a:pPr algn="ctr"/>
            <a:r>
              <a:rPr lang="ru-RU" dirty="0" smtClean="0"/>
              <a:t>33.6-43.4 </a:t>
            </a:r>
            <a:r>
              <a:rPr lang="ru-RU" dirty="0" err="1" smtClean="0"/>
              <a:t>кв</a:t>
            </a:r>
            <a:r>
              <a:rPr lang="ru-RU" dirty="0" smtClean="0"/>
              <a:t> м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8" y="2174909"/>
            <a:ext cx="8414493" cy="47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3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323453"/>
            <a:ext cx="7748588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32000" y="1248450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Квартиры свободной планировки   33.6-43.4 </a:t>
            </a:r>
            <a:r>
              <a:rPr lang="ru-RU" dirty="0" err="1" smtClean="0"/>
              <a:t>кв</a:t>
            </a:r>
            <a:r>
              <a:rPr lang="ru-RU" dirty="0" smtClean="0"/>
              <a:t> м</a:t>
            </a:r>
          </a:p>
          <a:p>
            <a:pPr algn="ctr"/>
            <a:r>
              <a:rPr lang="ru-RU" dirty="0" smtClean="0"/>
              <a:t>Мансарда 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2" y="2107247"/>
            <a:ext cx="9753600" cy="412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4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323453"/>
            <a:ext cx="7748588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04608" y="3707829"/>
            <a:ext cx="22204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Окна кондиционеры</a:t>
            </a:r>
          </a:p>
          <a:p>
            <a:r>
              <a:rPr lang="ru-RU" dirty="0" smtClean="0"/>
              <a:t>Газ доплата 150 000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6" y="1433116"/>
            <a:ext cx="7181056" cy="538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0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323453"/>
            <a:ext cx="7748588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72560" y="3845342"/>
            <a:ext cx="25160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Балконы</a:t>
            </a:r>
          </a:p>
          <a:p>
            <a:r>
              <a:rPr lang="ru-RU" dirty="0" smtClean="0"/>
              <a:t>Предусмотрено </a:t>
            </a:r>
          </a:p>
          <a:p>
            <a:r>
              <a:rPr lang="ru-RU" dirty="0" smtClean="0"/>
              <a:t>проектом от  2-2.6 </a:t>
            </a:r>
            <a:r>
              <a:rPr lang="ru-RU" dirty="0" err="1" smtClean="0"/>
              <a:t>кв</a:t>
            </a:r>
            <a:r>
              <a:rPr lang="ru-RU" dirty="0" smtClean="0"/>
              <a:t> м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42" b="-210"/>
          <a:stretch/>
        </p:blipFill>
        <p:spPr>
          <a:xfrm>
            <a:off x="687583" y="1259557"/>
            <a:ext cx="6552728" cy="574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6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323453"/>
            <a:ext cx="7748588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28544" y="2051645"/>
            <a:ext cx="25160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Балконы</a:t>
            </a:r>
          </a:p>
          <a:p>
            <a:r>
              <a:rPr lang="ru-RU" dirty="0" smtClean="0"/>
              <a:t>Предусмотрено </a:t>
            </a:r>
          </a:p>
          <a:p>
            <a:r>
              <a:rPr lang="ru-RU" dirty="0" smtClean="0"/>
              <a:t>проектом от  2-2.6 </a:t>
            </a:r>
            <a:r>
              <a:rPr lang="ru-RU" dirty="0" err="1" smtClean="0"/>
              <a:t>кв</a:t>
            </a:r>
            <a:r>
              <a:rPr lang="ru-RU" dirty="0" smtClean="0"/>
              <a:t> м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5086" y="566659"/>
            <a:ext cx="4752528" cy="671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4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323453"/>
            <a:ext cx="7748588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250491"/>
            <a:ext cx="100711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08064" y="1105915"/>
            <a:ext cx="5143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КОМИССИЯ 8000 +АЙФОН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3461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48024" y="6371163"/>
            <a:ext cx="5366160" cy="709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 dirty="0">
                <a:ln>
                  <a:noFill/>
                </a:ln>
                <a:solidFill>
                  <a:srgbClr val="0000FF"/>
                </a:solidFill>
                <a:latin typeface="Arial" pitchFamily="18"/>
                <a:ea typeface="Andale Sans UI" pitchFamily="2"/>
                <a:cs typeface="Tahoma" pitchFamily="2"/>
              </a:rPr>
              <a:t> Отдел продаж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 dirty="0">
                <a:ln>
                  <a:noFill/>
                </a:ln>
                <a:solidFill>
                  <a:srgbClr val="0000FF"/>
                </a:solidFill>
                <a:latin typeface="Arial" pitchFamily="18"/>
                <a:ea typeface="Andale Sans UI" pitchFamily="2"/>
                <a:cs typeface="Tahoma" pitchFamily="2"/>
              </a:rPr>
              <a:t>Абрамова Натали     8928-234-4278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4" y="1619597"/>
            <a:ext cx="9753600" cy="4523224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64" y="683493"/>
            <a:ext cx="7748588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768" y="395461"/>
            <a:ext cx="99368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i="1" dirty="0" smtClean="0">
                <a:solidFill>
                  <a:srgbClr val="002060"/>
                </a:solidFill>
              </a:rPr>
              <a:t>ФИГУРНАЯ ½</a:t>
            </a:r>
          </a:p>
          <a:p>
            <a:pPr algn="ctr"/>
            <a:r>
              <a:rPr lang="ru-RU" sz="6000" i="1" dirty="0" smtClean="0">
                <a:solidFill>
                  <a:srgbClr val="002060"/>
                </a:solidFill>
              </a:rPr>
              <a:t>ИНВЕСТИЦИОННЫЙ</a:t>
            </a:r>
            <a:endParaRPr lang="ru-RU" sz="6000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7" y="2314406"/>
            <a:ext cx="9777393" cy="501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072" y="395461"/>
            <a:ext cx="5083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i="1" dirty="0" smtClean="0">
                <a:solidFill>
                  <a:srgbClr val="002060"/>
                </a:solidFill>
              </a:rPr>
              <a:t>ФИГУРНАЯ 1/2</a:t>
            </a:r>
            <a:endParaRPr lang="ru-RU" sz="6000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8" y="1547587"/>
            <a:ext cx="9159070" cy="525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9822" y="360000"/>
            <a:ext cx="7644762" cy="15064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0" i="0" u="none" strike="noStrike" kern="120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Andale Sans UI" pitchFamily="2"/>
                <a:cs typeface="Tahoma" pitchFamily="2"/>
              </a:rPr>
              <a:t>   </a:t>
            </a:r>
            <a:r>
              <a:rPr lang="ru-RU" sz="3200" b="1" i="1" u="none" strike="noStrike" kern="1200" dirty="0">
                <a:ln>
                  <a:noFill/>
                </a:ln>
                <a:solidFill>
                  <a:srgbClr val="FF7F00"/>
                </a:solidFill>
                <a:latin typeface="Arial" pitchFamily="18"/>
                <a:ea typeface="Andale Sans UI" pitchFamily="2"/>
                <a:cs typeface="Tahoma" pitchFamily="2"/>
              </a:rPr>
              <a:t>Жилой комплекс     </a:t>
            </a:r>
            <a:r>
              <a:rPr lang="ru-RU" sz="3200" b="1" i="1" u="none" strike="noStrike" kern="1200" dirty="0" smtClean="0">
                <a:ln>
                  <a:noFill/>
                </a:ln>
                <a:solidFill>
                  <a:srgbClr val="FF7F00"/>
                </a:solidFill>
                <a:latin typeface="Arial" pitchFamily="18"/>
                <a:ea typeface="Andale Sans UI" pitchFamily="2"/>
                <a:cs typeface="Tahoma" pitchFamily="2"/>
              </a:rPr>
              <a:t>«Фигурная 1/1»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3200" b="1" i="1" u="none" strike="noStrike" kern="1200" dirty="0">
              <a:ln>
                <a:noFill/>
              </a:ln>
              <a:solidFill>
                <a:srgbClr val="FF7F00"/>
              </a:solidFill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3200" b="0" i="0" u="none" strike="noStrike" kern="1200" dirty="0">
              <a:ln>
                <a:noFill/>
              </a:ln>
              <a:solidFill>
                <a:srgbClr val="FF7F00"/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64" y="1093057"/>
            <a:ext cx="10369152" cy="607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6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072" y="395461"/>
            <a:ext cx="5083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i="1" dirty="0" smtClean="0">
                <a:solidFill>
                  <a:srgbClr val="002060"/>
                </a:solidFill>
              </a:rPr>
              <a:t>ФИГУРНАЯ 1/2</a:t>
            </a:r>
            <a:endParaRPr lang="ru-RU" sz="6000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1" y="1375833"/>
            <a:ext cx="4416101" cy="58942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93" y="1835621"/>
            <a:ext cx="383043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7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072" y="395461"/>
            <a:ext cx="5083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i="1" dirty="0" smtClean="0">
                <a:solidFill>
                  <a:srgbClr val="002060"/>
                </a:solidFill>
              </a:rPr>
              <a:t>ФИГУРНАЯ 1/2</a:t>
            </a:r>
            <a:endParaRPr lang="ru-RU" sz="6000" i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85" y="1395930"/>
            <a:ext cx="813690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79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072" y="395461"/>
            <a:ext cx="5083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i="1" dirty="0" smtClean="0">
                <a:solidFill>
                  <a:srgbClr val="002060"/>
                </a:solidFill>
              </a:rPr>
              <a:t>ФИГУРНАЯ 1/2</a:t>
            </a:r>
            <a:endParaRPr lang="ru-RU" sz="6000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6195" y="2087552"/>
            <a:ext cx="6047895" cy="45359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2273" y="2447300"/>
            <a:ext cx="508856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072" y="395461"/>
            <a:ext cx="5083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i="1" dirty="0" smtClean="0">
                <a:solidFill>
                  <a:srgbClr val="002060"/>
                </a:solidFill>
              </a:rPr>
              <a:t>ФИГУРНАЯ 1/2</a:t>
            </a:r>
            <a:endParaRPr lang="ru-RU" sz="6000" i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835621"/>
            <a:ext cx="9156700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80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072" y="395461"/>
            <a:ext cx="5083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i="1" dirty="0" smtClean="0">
                <a:solidFill>
                  <a:srgbClr val="002060"/>
                </a:solidFill>
              </a:rPr>
              <a:t>ФИГУРНАЯ 1/2</a:t>
            </a:r>
            <a:endParaRPr lang="ru-RU" sz="6000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" t="15703" r="1796" b="3177"/>
          <a:stretch/>
        </p:blipFill>
        <p:spPr>
          <a:xfrm>
            <a:off x="190724" y="1331565"/>
            <a:ext cx="9686805" cy="61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072" y="395461"/>
            <a:ext cx="5083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i="1" dirty="0" smtClean="0">
                <a:solidFill>
                  <a:srgbClr val="002060"/>
                </a:solidFill>
              </a:rPr>
              <a:t>ФИГУРНАЯ 1/2</a:t>
            </a:r>
            <a:endParaRPr lang="ru-RU" sz="6000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r="1304"/>
          <a:stretch/>
        </p:blipFill>
        <p:spPr>
          <a:xfrm>
            <a:off x="529" y="1296237"/>
            <a:ext cx="9927242" cy="624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072" y="395461"/>
            <a:ext cx="56426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i="1" dirty="0" smtClean="0">
                <a:solidFill>
                  <a:srgbClr val="002060"/>
                </a:solidFill>
              </a:rPr>
              <a:t>ФИГУРНАЯ ½</a:t>
            </a:r>
          </a:p>
          <a:p>
            <a:pPr algn="ctr"/>
            <a:r>
              <a:rPr lang="ru-RU" sz="6000" i="1" dirty="0" smtClean="0">
                <a:solidFill>
                  <a:srgbClr val="002060"/>
                </a:solidFill>
              </a:rPr>
              <a:t>5000 РУБ. /КВ М </a:t>
            </a:r>
            <a:endParaRPr lang="ru-RU" sz="6000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8159"/>
            <a:ext cx="10058400" cy="192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323453"/>
            <a:ext cx="7748588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65"/>
          <a:stretch/>
        </p:blipFill>
        <p:spPr>
          <a:xfrm>
            <a:off x="391518" y="1396318"/>
            <a:ext cx="9296002" cy="558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6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323453"/>
            <a:ext cx="7748588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2" y="1691605"/>
            <a:ext cx="975360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7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2090" y="360000"/>
            <a:ext cx="1435819" cy="5627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0" i="0" u="none" strike="noStrike" kern="120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Andale Sans UI" pitchFamily="2"/>
                <a:cs typeface="Tahoma" pitchFamily="2"/>
              </a:rPr>
              <a:t>           </a:t>
            </a:r>
            <a:endParaRPr lang="ru-RU" sz="3200" b="0" i="0" u="none" strike="noStrike" kern="1200" dirty="0">
              <a:ln>
                <a:noFill/>
              </a:ln>
              <a:solidFill>
                <a:srgbClr val="FF7F00"/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03087" y="1979999"/>
            <a:ext cx="2961686" cy="247999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 </a:t>
            </a:r>
            <a:r>
              <a:rPr lang="ru-RU" sz="1800" b="1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№23 49 0402052 2126</a:t>
            </a:r>
            <a:endParaRPr lang="ru-RU" sz="1800" b="1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Сочи   Адлерский район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фигурная 1/1</a:t>
            </a:r>
            <a:endParaRPr lang="ru-RU" sz="1800" b="1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назначение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многоквартирный дом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dirty="0" smtClean="0">
                <a:latin typeface="Arial" pitchFamily="18"/>
                <a:ea typeface="Andale Sans UI" pitchFamily="2"/>
                <a:cs typeface="Tahoma" pitchFamily="2"/>
              </a:rPr>
              <a:t>Площадь земли 13 соток</a:t>
            </a: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b="1" dirty="0" err="1" smtClean="0">
                <a:latin typeface="Arial" pitchFamily="18"/>
                <a:ea typeface="Andale Sans UI" pitchFamily="2"/>
                <a:cs typeface="Tahoma" pitchFamily="2"/>
              </a:rPr>
              <a:t>Квартирник</a:t>
            </a:r>
            <a:r>
              <a:rPr lang="ru-RU" b="1" dirty="0" smtClean="0">
                <a:latin typeface="Arial" pitchFamily="18"/>
                <a:ea typeface="Andale Sans UI" pitchFamily="2"/>
                <a:cs typeface="Tahoma" pitchFamily="2"/>
              </a:rPr>
              <a:t> ипотека</a:t>
            </a:r>
            <a:endParaRPr lang="ru-RU" sz="1800" b="1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2440" y="4714532"/>
            <a:ext cx="3012480" cy="11030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dirty="0" smtClean="0">
                <a:latin typeface="Arial" pitchFamily="18"/>
                <a:ea typeface="Andale Sans UI" pitchFamily="2"/>
                <a:cs typeface="Tahoma" pitchFamily="2"/>
              </a:rPr>
              <a:t>1.2 </a:t>
            </a:r>
            <a:r>
              <a:rPr lang="ru-RU" sz="180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от </a:t>
            </a:r>
            <a:r>
              <a:rPr lang="ru-RU" sz="180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МОРЯ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ru-RU" sz="1800" b="1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</a:t>
            </a:r>
            <a:r>
              <a:rPr lang="ru-RU" sz="180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шаговой доступности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dirty="0" smtClean="0">
                <a:latin typeface="Arial" pitchFamily="18"/>
                <a:ea typeface="Andale Sans UI" pitchFamily="2"/>
                <a:cs typeface="Tahoma" pitchFamily="2"/>
              </a:rPr>
              <a:t>Школа    супермаркет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ru-RU" sz="180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банкоматы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56" y="467469"/>
            <a:ext cx="7748588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2" y="1173571"/>
            <a:ext cx="4726448" cy="5978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2090" y="360000"/>
            <a:ext cx="1435819" cy="5627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0" i="0" u="none" strike="noStrike" kern="120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Andale Sans UI" pitchFamily="2"/>
                <a:cs typeface="Tahoma" pitchFamily="2"/>
              </a:rPr>
              <a:t>           </a:t>
            </a:r>
            <a:endParaRPr lang="ru-RU" sz="3200" b="0" i="0" u="none" strike="noStrike" kern="1200" dirty="0">
              <a:ln>
                <a:noFill/>
              </a:ln>
              <a:solidFill>
                <a:srgbClr val="FF7F00"/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56" y="467469"/>
            <a:ext cx="7748588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04408" y="2843733"/>
            <a:ext cx="4246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Остановка   «Подкова»</a:t>
            </a:r>
          </a:p>
          <a:p>
            <a:r>
              <a:rPr lang="ru-RU" dirty="0" smtClean="0"/>
              <a:t>125 ,110, 117, 57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0" y="3707829"/>
            <a:ext cx="4896297" cy="36722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5" y="1996002"/>
            <a:ext cx="4730585" cy="35479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23888" y="1619597"/>
            <a:ext cx="271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Детские садики во  дворе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036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64160" y="2700000"/>
            <a:ext cx="3543576" cy="221453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Площадь застройки 3107кв м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b="1" dirty="0" smtClean="0"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b="1" dirty="0" smtClean="0">
                <a:latin typeface="Arial" pitchFamily="18"/>
                <a:ea typeface="Andale Sans UI" pitchFamily="2"/>
                <a:cs typeface="Tahoma" pitchFamily="2"/>
              </a:rPr>
              <a:t>Придомовая парковка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b="1" dirty="0" smtClean="0"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Ландшафтный дизайн</a:t>
            </a:r>
            <a:endParaRPr lang="ru-RU" sz="1800" b="1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1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1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323453"/>
            <a:ext cx="7748588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1494028"/>
            <a:ext cx="6080730" cy="4361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5936" y="915471"/>
            <a:ext cx="6912768" cy="88725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Площадь застройки 3107кв м    </a:t>
            </a:r>
            <a:r>
              <a:rPr lang="ru-RU" b="1" dirty="0" smtClean="0">
                <a:latin typeface="Arial" pitchFamily="18"/>
                <a:ea typeface="Andale Sans UI" pitchFamily="2"/>
                <a:cs typeface="Tahoma" pitchFamily="2"/>
              </a:rPr>
              <a:t>Придомовая парковка</a:t>
            </a:r>
            <a:endParaRPr lang="ru-RU" sz="1800" b="1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1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1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323453"/>
            <a:ext cx="7748588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04" y="2771725"/>
            <a:ext cx="4631738" cy="41044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336" y="1547589"/>
            <a:ext cx="441649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323453"/>
            <a:ext cx="7748588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64448" y="1440527"/>
            <a:ext cx="439065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6 –</a:t>
            </a:r>
            <a:r>
              <a:rPr lang="ru-RU" dirty="0" err="1" smtClean="0"/>
              <a:t>ти</a:t>
            </a:r>
            <a:r>
              <a:rPr lang="ru-RU" dirty="0" smtClean="0"/>
              <a:t> этажный дом комфорт класса</a:t>
            </a:r>
          </a:p>
          <a:p>
            <a:r>
              <a:rPr lang="ru-RU" dirty="0" smtClean="0"/>
              <a:t>(Видеонаблюдение, консьерж, охрана)_</a:t>
            </a:r>
          </a:p>
          <a:p>
            <a:endParaRPr lang="ru-RU" dirty="0" smtClean="0"/>
          </a:p>
          <a:p>
            <a:r>
              <a:rPr lang="ru-RU" dirty="0" smtClean="0"/>
              <a:t>В стиле неоклассицизма</a:t>
            </a:r>
          </a:p>
          <a:p>
            <a:endParaRPr lang="ru-RU" dirty="0" smtClean="0"/>
          </a:p>
          <a:p>
            <a:r>
              <a:rPr lang="ru-RU" dirty="0" smtClean="0"/>
              <a:t>1 </a:t>
            </a:r>
            <a:r>
              <a:rPr lang="ru-RU" dirty="0" err="1" smtClean="0"/>
              <a:t>эж</a:t>
            </a:r>
            <a:r>
              <a:rPr lang="ru-RU" dirty="0" smtClean="0"/>
              <a:t> коммерция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Фундамент здания</a:t>
            </a:r>
          </a:p>
          <a:p>
            <a:r>
              <a:rPr lang="ru-RU" dirty="0" err="1" smtClean="0"/>
              <a:t>Сейсмо</a:t>
            </a:r>
            <a:r>
              <a:rPr lang="ru-RU" dirty="0" smtClean="0"/>
              <a:t> устойчивый  </a:t>
            </a:r>
          </a:p>
          <a:p>
            <a:r>
              <a:rPr lang="ru-RU" dirty="0" smtClean="0"/>
              <a:t>Ж б сваи, подушка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Фасад – короед, мягкая кровля</a:t>
            </a:r>
          </a:p>
          <a:p>
            <a:r>
              <a:rPr lang="ru-RU" dirty="0" smtClean="0"/>
              <a:t> Каркасно-монолитные с </a:t>
            </a:r>
          </a:p>
          <a:p>
            <a:r>
              <a:rPr lang="ru-RU" dirty="0" smtClean="0"/>
              <a:t>блочным заполнением</a:t>
            </a:r>
          </a:p>
          <a:p>
            <a:endParaRPr lang="ru-RU" dirty="0"/>
          </a:p>
          <a:p>
            <a:r>
              <a:rPr lang="ru-RU" dirty="0" smtClean="0"/>
              <a:t>Коммуникации центральные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2" y="1115541"/>
            <a:ext cx="6100936" cy="624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9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</TotalTime>
  <Words>196</Words>
  <Application>Microsoft Office PowerPoint</Application>
  <PresentationFormat>Произвольный</PresentationFormat>
  <Paragraphs>75</Paragraphs>
  <Slides>26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Default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</dc:creator>
  <cp:lastModifiedBy>Lenovo</cp:lastModifiedBy>
  <cp:revision>26</cp:revision>
  <dcterms:created xsi:type="dcterms:W3CDTF">2009-04-16T11:32:32Z</dcterms:created>
  <dcterms:modified xsi:type="dcterms:W3CDTF">2017-09-08T11:38:50Z</dcterms:modified>
</cp:coreProperties>
</file>